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8" r:id="rId3"/>
    <p:sldId id="257" r:id="rId4"/>
    <p:sldId id="265" r:id="rId5"/>
    <p:sldId id="264" r:id="rId6"/>
    <p:sldId id="263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67FEFC-F2B0-43E6-8F59-AF4943A06517}" v="1" dt="2024-07-13T15:51:26.531"/>
    <p1510:client id="{AF7A4294-6BC1-4C94-953F-46205522AFE1}" v="34" dt="2024-07-12T22:27:41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moradzadeh" userId="509761f4eee188d6" providerId="LiveId" clId="{A667FEFC-F2B0-43E6-8F59-AF4943A06517}"/>
    <pc:docChg chg="custSel addSld delSld modSld">
      <pc:chgData name="michael moradzadeh" userId="509761f4eee188d6" providerId="LiveId" clId="{A667FEFC-F2B0-43E6-8F59-AF4943A06517}" dt="2024-07-13T17:59:12.552" v="318" actId="20577"/>
      <pc:docMkLst>
        <pc:docMk/>
      </pc:docMkLst>
      <pc:sldChg chg="modSp mod">
        <pc:chgData name="michael moradzadeh" userId="509761f4eee188d6" providerId="LiveId" clId="{A667FEFC-F2B0-43E6-8F59-AF4943A06517}" dt="2024-07-13T14:56:52.166" v="266" actId="20577"/>
        <pc:sldMkLst>
          <pc:docMk/>
          <pc:sldMk cId="845026868" sldId="257"/>
        </pc:sldMkLst>
        <pc:spChg chg="mod">
          <ac:chgData name="michael moradzadeh" userId="509761f4eee188d6" providerId="LiveId" clId="{A667FEFC-F2B0-43E6-8F59-AF4943A06517}" dt="2024-07-13T14:56:52.166" v="266" actId="20577"/>
          <ac:spMkLst>
            <pc:docMk/>
            <pc:sldMk cId="845026868" sldId="257"/>
            <ac:spMk id="4" creationId="{A50F10CB-9335-93A1-51A5-3D1A1A9726F3}"/>
          </ac:spMkLst>
        </pc:spChg>
      </pc:sldChg>
      <pc:sldChg chg="modSp mod">
        <pc:chgData name="michael moradzadeh" userId="509761f4eee188d6" providerId="LiveId" clId="{A667FEFC-F2B0-43E6-8F59-AF4943A06517}" dt="2024-07-13T17:59:12.552" v="318" actId="20577"/>
        <pc:sldMkLst>
          <pc:docMk/>
          <pc:sldMk cId="1626398597" sldId="259"/>
        </pc:sldMkLst>
        <pc:spChg chg="mod">
          <ac:chgData name="michael moradzadeh" userId="509761f4eee188d6" providerId="LiveId" clId="{A667FEFC-F2B0-43E6-8F59-AF4943A06517}" dt="2024-07-13T17:59:12.552" v="318" actId="20577"/>
          <ac:spMkLst>
            <pc:docMk/>
            <pc:sldMk cId="1626398597" sldId="259"/>
            <ac:spMk id="3" creationId="{D2733259-F934-BADD-7C52-BB5D395AC56E}"/>
          </ac:spMkLst>
        </pc:spChg>
      </pc:sldChg>
      <pc:sldChg chg="modSp mod">
        <pc:chgData name="michael moradzadeh" userId="509761f4eee188d6" providerId="LiveId" clId="{A667FEFC-F2B0-43E6-8F59-AF4943A06517}" dt="2024-07-13T13:52:56.584" v="211" actId="20577"/>
        <pc:sldMkLst>
          <pc:docMk/>
          <pc:sldMk cId="2718973287" sldId="261"/>
        </pc:sldMkLst>
        <pc:spChg chg="mod">
          <ac:chgData name="michael moradzadeh" userId="509761f4eee188d6" providerId="LiveId" clId="{A667FEFC-F2B0-43E6-8F59-AF4943A06517}" dt="2024-07-13T13:52:56.584" v="211" actId="20577"/>
          <ac:spMkLst>
            <pc:docMk/>
            <pc:sldMk cId="2718973287" sldId="261"/>
            <ac:spMk id="3" creationId="{B92D9A28-65C4-FB3C-83BD-57E6C3CE5B15}"/>
          </ac:spMkLst>
        </pc:spChg>
      </pc:sldChg>
      <pc:sldChg chg="addSp modSp new mod">
        <pc:chgData name="michael moradzadeh" userId="509761f4eee188d6" providerId="LiveId" clId="{A667FEFC-F2B0-43E6-8F59-AF4943A06517}" dt="2024-07-13T14:06:31.276" v="220" actId="167"/>
        <pc:sldMkLst>
          <pc:docMk/>
          <pc:sldMk cId="3873696620" sldId="264"/>
        </pc:sldMkLst>
        <pc:spChg chg="mod">
          <ac:chgData name="michael moradzadeh" userId="509761f4eee188d6" providerId="LiveId" clId="{A667FEFC-F2B0-43E6-8F59-AF4943A06517}" dt="2024-07-13T13:35:57.550" v="22" actId="20577"/>
          <ac:spMkLst>
            <pc:docMk/>
            <pc:sldMk cId="3873696620" sldId="264"/>
            <ac:spMk id="2" creationId="{67BA3121-F807-9096-B6EA-A34A4885114D}"/>
          </ac:spMkLst>
        </pc:spChg>
        <pc:spChg chg="mod">
          <ac:chgData name="michael moradzadeh" userId="509761f4eee188d6" providerId="LiveId" clId="{A667FEFC-F2B0-43E6-8F59-AF4943A06517}" dt="2024-07-13T14:05:41.217" v="214" actId="14100"/>
          <ac:spMkLst>
            <pc:docMk/>
            <pc:sldMk cId="3873696620" sldId="264"/>
            <ac:spMk id="3" creationId="{2CCC2ECC-0306-2D18-C1A9-3D703A8B3C86}"/>
          </ac:spMkLst>
        </pc:spChg>
        <pc:picChg chg="add mod ord">
          <ac:chgData name="michael moradzadeh" userId="509761f4eee188d6" providerId="LiveId" clId="{A667FEFC-F2B0-43E6-8F59-AF4943A06517}" dt="2024-07-13T14:06:31.276" v="220" actId="167"/>
          <ac:picMkLst>
            <pc:docMk/>
            <pc:sldMk cId="3873696620" sldId="264"/>
            <ac:picMk id="5" creationId="{41D0C88F-71DE-30C0-309F-0D8D8E2E83EE}"/>
          </ac:picMkLst>
        </pc:picChg>
      </pc:sldChg>
      <pc:sldChg chg="modSp new mod">
        <pc:chgData name="michael moradzadeh" userId="509761f4eee188d6" providerId="LiveId" clId="{A667FEFC-F2B0-43E6-8F59-AF4943A06517}" dt="2024-07-13T14:55:59.505" v="253" actId="27636"/>
        <pc:sldMkLst>
          <pc:docMk/>
          <pc:sldMk cId="3607100908" sldId="265"/>
        </pc:sldMkLst>
        <pc:spChg chg="mod">
          <ac:chgData name="michael moradzadeh" userId="509761f4eee188d6" providerId="LiveId" clId="{A667FEFC-F2B0-43E6-8F59-AF4943A06517}" dt="2024-07-13T14:54:24.909" v="237" actId="20577"/>
          <ac:spMkLst>
            <pc:docMk/>
            <pc:sldMk cId="3607100908" sldId="265"/>
            <ac:spMk id="2" creationId="{05089C59-A493-C38F-CDF5-2F7DAF2B59DA}"/>
          </ac:spMkLst>
        </pc:spChg>
        <pc:spChg chg="mod">
          <ac:chgData name="michael moradzadeh" userId="509761f4eee188d6" providerId="LiveId" clId="{A667FEFC-F2B0-43E6-8F59-AF4943A06517}" dt="2024-07-13T14:55:59.505" v="253" actId="27636"/>
          <ac:spMkLst>
            <pc:docMk/>
            <pc:sldMk cId="3607100908" sldId="265"/>
            <ac:spMk id="3" creationId="{053770B7-1D4A-385A-04AB-5258AF081656}"/>
          </ac:spMkLst>
        </pc:spChg>
      </pc:sldChg>
      <pc:sldChg chg="addSp delSp modSp new del">
        <pc:chgData name="michael moradzadeh" userId="509761f4eee188d6" providerId="LiveId" clId="{A667FEFC-F2B0-43E6-8F59-AF4943A06517}" dt="2024-07-13T15:51:30.319" v="269" actId="47"/>
        <pc:sldMkLst>
          <pc:docMk/>
          <pc:sldMk cId="4220173860" sldId="266"/>
        </pc:sldMkLst>
        <pc:spChg chg="del">
          <ac:chgData name="michael moradzadeh" userId="509761f4eee188d6" providerId="LiveId" clId="{A667FEFC-F2B0-43E6-8F59-AF4943A06517}" dt="2024-07-13T15:51:26.531" v="268"/>
          <ac:spMkLst>
            <pc:docMk/>
            <pc:sldMk cId="4220173860" sldId="266"/>
            <ac:spMk id="3" creationId="{94A7FC3E-5F83-3A04-9F07-6BCE5426CF99}"/>
          </ac:spMkLst>
        </pc:spChg>
        <pc:graphicFrameChg chg="add mod">
          <ac:chgData name="michael moradzadeh" userId="509761f4eee188d6" providerId="LiveId" clId="{A667FEFC-F2B0-43E6-8F59-AF4943A06517}" dt="2024-07-13T15:51:26.531" v="268"/>
          <ac:graphicFrameMkLst>
            <pc:docMk/>
            <pc:sldMk cId="4220173860" sldId="266"/>
            <ac:graphicFrameMk id="4" creationId="{42E69AC2-3936-F00D-D520-E195E917B444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3EBE535-350D-42FB-947B-63259A1F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24" y="-22525"/>
            <a:ext cx="49434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53BE5220-5673-6BC4-05A2-D9424A825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4EFFB5-DF90-695D-1747-A005BFBC2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91D90047-962D-F04C-B3B2-7E0C3CA9A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8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DD29ED1-48DF-4B83-66FA-EC72DE9C0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9FD41B9-94C2-0406-205A-1F4BBCD69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4562729C-193E-1A52-993C-902CF3CFA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40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DC048F-D843-A89A-30D7-04F7A10CF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70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3B259956-3560-8952-1A1C-72DDB7223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72EC6F4F-E653-41EB-5A0C-BF9358BE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553AC867-5E59-5896-930B-E815F35984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B496AD3D-EA7F-DB65-C80C-3D8FC29C6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number&#10;&#10;Description automatically generated">
            <a:extLst>
              <a:ext uri="{FF2B5EF4-FFF2-40B4-BE49-F238E27FC236}">
                <a16:creationId xmlns:a16="http://schemas.microsoft.com/office/drawing/2014/main" id="{81A65558-0AD7-432E-39DE-F6C212D4C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0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ACF8AB73-CB3B-7DA7-145C-FEA339763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7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number&#10;&#10;Description automatically generated">
            <a:extLst>
              <a:ext uri="{FF2B5EF4-FFF2-40B4-BE49-F238E27FC236}">
                <a16:creationId xmlns:a16="http://schemas.microsoft.com/office/drawing/2014/main" id="{7EE7EBED-2602-0F8D-5316-52655DC49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9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E4CDCCBA-6835-177E-35EC-32ED4E292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close up of a number&#10;&#10;Description automatically generated">
            <a:extLst>
              <a:ext uri="{FF2B5EF4-FFF2-40B4-BE49-F238E27FC236}">
                <a16:creationId xmlns:a16="http://schemas.microsoft.com/office/drawing/2014/main" id="{1C1D672B-7155-4382-B0C1-2733866FD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3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close up of a number">
            <a:extLst>
              <a:ext uri="{FF2B5EF4-FFF2-40B4-BE49-F238E27FC236}">
                <a16:creationId xmlns:a16="http://schemas.microsoft.com/office/drawing/2014/main" id="{EC8C17FB-92E1-CEFD-87DB-2592DFF4C99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4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os@pcup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6B94EB-4596-7DF2-C7B7-AB0249B24D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053E6D-7EB7-DEF6-F462-D58967D4B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r>
              <a:rPr lang="en-US" dirty="0"/>
              <a:t>2024 Pacific Cup</a:t>
            </a:r>
            <a:br>
              <a:rPr lang="en-US" dirty="0"/>
            </a:br>
            <a:r>
              <a:rPr lang="en-US" dirty="0"/>
              <a:t>STARTING AND COMMS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9886D-04FB-837F-3033-82632A056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>
            <a:normAutofit/>
          </a:bodyPr>
          <a:lstStyle/>
          <a:p>
            <a:r>
              <a:rPr lang="en-US" dirty="0"/>
              <a:t>Michael Moradzadeh, Principal Race Officer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F3EBE535-350D-42FB-947B-63259A1FC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181" y="5447909"/>
            <a:ext cx="49434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7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F815-13CD-9C1F-5B3C-7185712EE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YB Tracker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E6734-DDA7-EA1F-E0ED-44085B094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leave in the trunk (Needs to see sky)</a:t>
            </a:r>
          </a:p>
          <a:p>
            <a:r>
              <a:rPr lang="en-US" dirty="0"/>
              <a:t>Turn On</a:t>
            </a:r>
          </a:p>
          <a:p>
            <a:pPr lvl="1"/>
            <a:r>
              <a:rPr lang="en-US" dirty="0"/>
              <a:t>Open bottom of jacket and slide it out</a:t>
            </a:r>
          </a:p>
          <a:p>
            <a:pPr lvl="1"/>
            <a:r>
              <a:rPr lang="en-US" dirty="0"/>
              <a:t>To Turn the tracker on, press the LEFT ◄ and RIGHT ► keys together on the keypad  The screen will light up and you will be prompted to 'press UP to start’.</a:t>
            </a:r>
          </a:p>
          <a:p>
            <a:r>
              <a:rPr lang="en-US" dirty="0"/>
              <a:t>Mount</a:t>
            </a:r>
          </a:p>
          <a:p>
            <a:pPr lvl="1"/>
            <a:r>
              <a:rPr lang="en-US" dirty="0"/>
              <a:t>Clear view of sky (that’s where the satellites are)</a:t>
            </a:r>
          </a:p>
          <a:p>
            <a:pPr lvl="1"/>
            <a:r>
              <a:rPr lang="en-US" dirty="0"/>
              <a:t>Not near another GPS antenna (&gt;12” away) or under metal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5124" name="Picture 4" descr="YB Tracking | Southampton">
            <a:extLst>
              <a:ext uri="{FF2B5EF4-FFF2-40B4-BE49-F238E27FC236}">
                <a16:creationId xmlns:a16="http://schemas.microsoft.com/office/drawing/2014/main" id="{0B1C3AFD-DF6C-187B-2B05-A16102321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74" y="0"/>
            <a:ext cx="3362325" cy="188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34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7D2E8-CA57-4BC0-D172-22435C0E9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The 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4E96B-B8DE-3239-7CC9-94C9C65F1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199" y="1232961"/>
            <a:ext cx="6353177" cy="2332564"/>
          </a:xfrm>
        </p:spPr>
        <p:txBody>
          <a:bodyPr/>
          <a:lstStyle/>
          <a:p>
            <a:r>
              <a:rPr lang="en-US" dirty="0"/>
              <a:t>Radio in – Must have eyes on the club. Answer questions</a:t>
            </a:r>
          </a:p>
          <a:p>
            <a:r>
              <a:rPr lang="en-US" dirty="0"/>
              <a:t>10 minute intervals. Using Class flags. Monitor Radio</a:t>
            </a:r>
          </a:p>
          <a:p>
            <a:r>
              <a:rPr lang="en-US" dirty="0"/>
              <a:t>It’s a long race, be cool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9818BBF-3CFE-FE2C-3BA9-B5A0DE5E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5" y="4076700"/>
            <a:ext cx="3238499" cy="242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SC00085">
            <a:extLst>
              <a:ext uri="{FF2B5EF4-FFF2-40B4-BE49-F238E27FC236}">
                <a16:creationId xmlns:a16="http://schemas.microsoft.com/office/drawing/2014/main" id="{C85C58EA-D65B-F29B-C832-3FAA86575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285750"/>
            <a:ext cx="3457575" cy="259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0F10CB-9335-93A1-51A5-3D1A1A9726F3}"/>
              </a:ext>
            </a:extLst>
          </p:cNvPr>
          <p:cNvSpPr txBox="1"/>
          <p:nvPr/>
        </p:nvSpPr>
        <p:spPr>
          <a:xfrm>
            <a:off x="783717" y="3377545"/>
            <a:ext cx="712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/>
              <a:t>Anita Rock Warning</a:t>
            </a:r>
          </a:p>
        </p:txBody>
      </p:sp>
    </p:spTree>
    <p:extLst>
      <p:ext uri="{BB962C8B-B14F-4D97-AF65-F5344CB8AC3E}">
        <p14:creationId xmlns:p14="http://schemas.microsoft.com/office/powerpoint/2010/main" val="84502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89C59-A493-C38F-CDF5-2F7DAF2B5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Weather Forecast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770B7-1D4A-385A-04AB-5258AF081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22452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Light </a:t>
            </a:r>
            <a:r>
              <a:rPr lang="en-US" b="1" dirty="0" err="1"/>
              <a:t>S'ly</a:t>
            </a:r>
            <a:r>
              <a:rPr lang="en-US" b="1" dirty="0"/>
              <a:t> breezes </a:t>
            </a:r>
            <a:r>
              <a:rPr lang="en-US" dirty="0"/>
              <a:t>expected from the California coast to 126W on the 15th.</a:t>
            </a:r>
          </a:p>
          <a:p>
            <a:r>
              <a:rPr lang="en-US" b="1" dirty="0"/>
              <a:t>Dense to patchy fog </a:t>
            </a:r>
            <a:r>
              <a:rPr lang="en-US" dirty="0"/>
              <a:t>is likely along the California coast during the early morning and overnight hours on the 15th through 17th.</a:t>
            </a:r>
          </a:p>
          <a:p>
            <a:r>
              <a:rPr lang="en-US" dirty="0"/>
              <a:t>The winds will gradually veer and </a:t>
            </a:r>
            <a:r>
              <a:rPr lang="en-US" b="1" dirty="0"/>
              <a:t>increase from 126W </a:t>
            </a:r>
            <a:r>
              <a:rPr lang="en-US" b="1" dirty="0" err="1"/>
              <a:t>E'ward</a:t>
            </a:r>
            <a:r>
              <a:rPr lang="en-US" b="1" dirty="0"/>
              <a:t> to 124W on the 16th</a:t>
            </a:r>
            <a:r>
              <a:rPr lang="en-US" dirty="0"/>
              <a:t>, then will strengthen east of 125W with the strongest breezes along the California capes on the 17th through 18th.</a:t>
            </a:r>
          </a:p>
          <a:p>
            <a:r>
              <a:rPr lang="en-US" dirty="0"/>
              <a:t>Fresh to, at times, strong N-NE breezes north of 34N and west of 126W on the 15th will </a:t>
            </a:r>
            <a:r>
              <a:rPr lang="en-US" b="1" dirty="0"/>
              <a:t>diminish to light </a:t>
            </a:r>
            <a:r>
              <a:rPr lang="en-US" b="1" dirty="0" err="1"/>
              <a:t>N'ly</a:t>
            </a:r>
            <a:r>
              <a:rPr lang="en-US" b="1" dirty="0"/>
              <a:t> breezes in this region on the 17th </a:t>
            </a:r>
            <a:r>
              <a:rPr lang="en-US" dirty="0"/>
              <a:t>due to a building ridge reaching the region. The winds will back to </a:t>
            </a:r>
            <a:r>
              <a:rPr lang="en-US" b="1" dirty="0"/>
              <a:t>more light </a:t>
            </a:r>
            <a:r>
              <a:rPr lang="en-US" b="1" dirty="0" err="1"/>
              <a:t>W'ly</a:t>
            </a:r>
            <a:r>
              <a:rPr lang="en-US" b="1" dirty="0"/>
              <a:t> breezes on the 18th</a:t>
            </a:r>
            <a:r>
              <a:rPr lang="en-US" dirty="0"/>
              <a:t>.</a:t>
            </a:r>
          </a:p>
          <a:p>
            <a:r>
              <a:rPr lang="en-US" dirty="0"/>
              <a:t>South of 34N and west of 126W, moderate to, at times, fresh N-NE breezes on the 15th will diminish to light N-NE breezes overnight the 17th through 18th.</a:t>
            </a:r>
          </a:p>
        </p:txBody>
      </p:sp>
    </p:spTree>
    <p:extLst>
      <p:ext uri="{BB962C8B-B14F-4D97-AF65-F5344CB8AC3E}">
        <p14:creationId xmlns:p14="http://schemas.microsoft.com/office/powerpoint/2010/main" val="3607100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D0C88F-71DE-30C0-309F-0D8D8E2E8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699"/>
            <a:ext cx="12199937" cy="88630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A3121-F807-9096-B6EA-A34A48851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2ECC-0306-2D18-C1A9-3D703A8B3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4925094" cy="3615267"/>
          </a:xfrm>
        </p:spPr>
        <p:txBody>
          <a:bodyPr/>
          <a:lstStyle/>
          <a:p>
            <a:r>
              <a:rPr lang="en-US" dirty="0"/>
              <a:t>Likely Light Air M &amp; W</a:t>
            </a:r>
          </a:p>
          <a:p>
            <a:r>
              <a:rPr lang="en-US" dirty="0"/>
              <a:t>Watch out for shipping</a:t>
            </a:r>
          </a:p>
          <a:p>
            <a:r>
              <a:rPr lang="en-US" dirty="0"/>
              <a:t>Turn on AIS and Deploy Radar Reflector</a:t>
            </a:r>
          </a:p>
          <a:p>
            <a:r>
              <a:rPr lang="en-US" dirty="0"/>
              <a:t>Do not linger in shipping lanes</a:t>
            </a:r>
          </a:p>
        </p:txBody>
      </p:sp>
    </p:spTree>
    <p:extLst>
      <p:ext uri="{BB962C8B-B14F-4D97-AF65-F5344CB8AC3E}">
        <p14:creationId xmlns:p14="http://schemas.microsoft.com/office/powerpoint/2010/main" val="387369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00CAE-6013-9F0E-5878-882E265D7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Flags</a:t>
            </a:r>
          </a:p>
        </p:txBody>
      </p:sp>
      <p:pic>
        <p:nvPicPr>
          <p:cNvPr id="5" name="Picture 4" descr="A blue background with a bird and text&#10;&#10;Description automatically generated">
            <a:extLst>
              <a:ext uri="{FF2B5EF4-FFF2-40B4-BE49-F238E27FC236}">
                <a16:creationId xmlns:a16="http://schemas.microsoft.com/office/drawing/2014/main" id="{071B314A-B67D-9097-0315-D02B911F3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53" y="3250461"/>
            <a:ext cx="2404188" cy="1602792"/>
          </a:xfrm>
          <a:prstGeom prst="rect">
            <a:avLst/>
          </a:prstGeom>
        </p:spPr>
      </p:pic>
      <p:pic>
        <p:nvPicPr>
          <p:cNvPr id="7" name="Picture 6" descr="A blue background with white birds&#10;&#10;Description automatically generated">
            <a:extLst>
              <a:ext uri="{FF2B5EF4-FFF2-40B4-BE49-F238E27FC236}">
                <a16:creationId xmlns:a16="http://schemas.microsoft.com/office/drawing/2014/main" id="{374299EC-07DB-6926-AA64-BD63F2741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007" y="4787224"/>
            <a:ext cx="2404188" cy="1602792"/>
          </a:xfrm>
          <a:prstGeom prst="rect">
            <a:avLst/>
          </a:prstGeom>
        </p:spPr>
      </p:pic>
      <p:pic>
        <p:nvPicPr>
          <p:cNvPr id="9" name="Picture 8" descr="A logo with a red sailboat in a circle and blue circle with text&#10;&#10;Description automatically generated">
            <a:extLst>
              <a:ext uri="{FF2B5EF4-FFF2-40B4-BE49-F238E27FC236}">
                <a16:creationId xmlns:a16="http://schemas.microsoft.com/office/drawing/2014/main" id="{98EFC90E-19AA-D8F7-A269-934F08C17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208" y="467984"/>
            <a:ext cx="2534616" cy="1602792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54F9FBCE-042D-767A-4E8C-2B0439289E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93" y="2500395"/>
            <a:ext cx="2542993" cy="1602792"/>
          </a:xfrm>
          <a:prstGeom prst="rect">
            <a:avLst/>
          </a:prstGeom>
        </p:spPr>
      </p:pic>
      <p:pic>
        <p:nvPicPr>
          <p:cNvPr id="13" name="Picture 12" descr="A blue and white logo&#10;&#10;Description automatically generated">
            <a:extLst>
              <a:ext uri="{FF2B5EF4-FFF2-40B4-BE49-F238E27FC236}">
                <a16:creationId xmlns:a16="http://schemas.microsoft.com/office/drawing/2014/main" id="{7E79511C-3D1D-A971-37DC-48E09D3620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120" y="2500395"/>
            <a:ext cx="2673177" cy="1602792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C51527C6-3CB6-D719-489C-E3D0FA9089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729" y="597711"/>
            <a:ext cx="2728157" cy="1602792"/>
          </a:xfrm>
          <a:prstGeom prst="rect">
            <a:avLst/>
          </a:prstGeom>
        </p:spPr>
      </p:pic>
      <p:pic>
        <p:nvPicPr>
          <p:cNvPr id="17" name="Picture 16" descr="A red and blue flag with a sailboat and dolphins&#10;&#10;Description automatically generated">
            <a:extLst>
              <a:ext uri="{FF2B5EF4-FFF2-40B4-BE49-F238E27FC236}">
                <a16:creationId xmlns:a16="http://schemas.microsoft.com/office/drawing/2014/main" id="{BB353B9C-0F61-BA44-3BC4-8DD196EBE8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2" y="767876"/>
            <a:ext cx="2604402" cy="1602792"/>
          </a:xfrm>
          <a:prstGeom prst="rect">
            <a:avLst/>
          </a:prstGeom>
        </p:spPr>
      </p:pic>
      <p:pic>
        <p:nvPicPr>
          <p:cNvPr id="19" name="Picture 18" descr="A logo with a star and text&#10;&#10;Description automatically generated">
            <a:extLst>
              <a:ext uri="{FF2B5EF4-FFF2-40B4-BE49-F238E27FC236}">
                <a16:creationId xmlns:a16="http://schemas.microsoft.com/office/drawing/2014/main" id="{827FBDCC-9B0D-892E-3A77-BA2A3CAF76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597" y="667146"/>
            <a:ext cx="2607933" cy="1602792"/>
          </a:xfrm>
          <a:prstGeom prst="rect">
            <a:avLst/>
          </a:prstGeom>
        </p:spPr>
      </p:pic>
      <p:pic>
        <p:nvPicPr>
          <p:cNvPr id="21" name="Picture 20" descr="A white sign with black text and blue and black text&#10;&#10;Description automatically generated">
            <a:extLst>
              <a:ext uri="{FF2B5EF4-FFF2-40B4-BE49-F238E27FC236}">
                <a16:creationId xmlns:a16="http://schemas.microsoft.com/office/drawing/2014/main" id="{E4CFFF2F-14C1-A7FE-83D2-E8A402986B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935" y="2581471"/>
            <a:ext cx="2772065" cy="1602793"/>
          </a:xfrm>
          <a:prstGeom prst="rect">
            <a:avLst/>
          </a:prstGeom>
        </p:spPr>
      </p:pic>
      <p:pic>
        <p:nvPicPr>
          <p:cNvPr id="23" name="Picture 22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33A8FC72-7787-3A08-9FBA-8808213332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86" y="4403080"/>
            <a:ext cx="2747644" cy="160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50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A6D5C-D8DE-998D-9FED-57DCEDE3E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33259-F934-BADD-7C52-BB5D395AC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your Communications Sheet</a:t>
            </a:r>
          </a:p>
          <a:p>
            <a:r>
              <a:rPr lang="en-US" dirty="0"/>
              <a:t>Daily Reports  (penalty for failure)</a:t>
            </a:r>
          </a:p>
          <a:p>
            <a:r>
              <a:rPr lang="en-US" dirty="0"/>
              <a:t>Fleet Newsletter</a:t>
            </a:r>
          </a:p>
          <a:p>
            <a:r>
              <a:rPr lang="en-US" dirty="0"/>
              <a:t>Social Tags (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@PACCUPRACE, #PACCUPRACE, #TFRTH)</a:t>
            </a:r>
          </a:p>
          <a:p>
            <a:r>
              <a:rPr lang="en-US" sz="1800" dirty="0">
                <a:latin typeface="Aptos" panose="020B0004020202020204" pitchFamily="34" charset="0"/>
                <a:cs typeface="Times New Roman" panose="02020603050405020304" pitchFamily="18" charset="0"/>
              </a:rPr>
              <a:t>Subscribe to Fleet Sheet</a:t>
            </a:r>
          </a:p>
          <a:p>
            <a:r>
              <a:rPr lang="en-US" sz="1800" dirty="0">
                <a:latin typeface="Aptos" panose="020B0004020202020204" pitchFamily="34" charset="0"/>
                <a:cs typeface="Times New Roman" panose="02020603050405020304" pitchFamily="18" charset="0"/>
              </a:rPr>
              <a:t>Subscribe to YB Tracker Reports</a:t>
            </a:r>
          </a:p>
          <a:p>
            <a:endParaRPr lang="en-US" sz="18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Aptos" panose="020B0004020202020204" pitchFamily="34" charset="0"/>
                <a:cs typeface="Times New Roman" panose="02020603050405020304" pitchFamily="18" charset="0"/>
              </a:rPr>
              <a:t>Your family can follow at pacificcup.org/follow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39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86E4A-93CC-FC95-F8B1-B41F8BE25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Fleet Newsletter!</a:t>
            </a:r>
          </a:p>
        </p:txBody>
      </p: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340C8B06-C104-22EA-2AF1-FFABEE8F6957}"/>
              </a:ext>
            </a:extLst>
          </p:cNvPr>
          <p:cNvSpPr/>
          <p:nvPr/>
        </p:nvSpPr>
        <p:spPr>
          <a:xfrm>
            <a:off x="1225296" y="758952"/>
            <a:ext cx="5568696" cy="3648456"/>
          </a:xfrm>
          <a:prstGeom prst="foldedCorne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Pearl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Last night was another night that kept us busy with squall after squall.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We were able to keep the kite up a bit longer this go around though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which was good. Still plugging away at the miles. Starting to dream of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beaches and beers.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Hang 20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No power. They won't read this. Let's make fun of them behind their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backs.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Total Eclipse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A2 exploded yesterday in a gust/wave/broach combo. Considering a craft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project for the crew making those colorful fabric leis out of the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remnants...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Perplexity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Feels like we finally transitioned into the final phase of downwind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surfing last night. Wind has been highly variable until now. Looking</a:t>
            </a:r>
            <a:br>
              <a:rPr lang="en-US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11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" panose="02000000000000000000" pitchFamily="2" charset="0"/>
              </a:rPr>
              <a:t>forward to putting on some miles over the next few days.</a:t>
            </a:r>
            <a:endParaRPr lang="en-US" sz="11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3598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6C6EF-7361-E0C6-CE68-F7BF055D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a bad thing happens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D9A28-65C4-FB3C-83BD-57E6C3CE5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let us know, don’t be shy</a:t>
            </a:r>
          </a:p>
          <a:p>
            <a:pPr lvl="1"/>
            <a:r>
              <a:rPr lang="en-US" dirty="0"/>
              <a:t>Send to </a:t>
            </a:r>
            <a:r>
              <a:rPr lang="en-US" dirty="0">
                <a:hlinkClick r:id="rId2"/>
              </a:rPr>
              <a:t>pos@pcup.org</a:t>
            </a:r>
            <a:r>
              <a:rPr lang="en-US" dirty="0"/>
              <a:t> or 415-BE-SALTY. Include “911” in the message to get faster attention</a:t>
            </a:r>
          </a:p>
          <a:p>
            <a:r>
              <a:rPr lang="en-US" dirty="0"/>
              <a:t>Contact Coast Guard, even if it’s to let them know of an “iffy” thing</a:t>
            </a:r>
          </a:p>
          <a:p>
            <a:r>
              <a:rPr lang="en-US" dirty="0"/>
              <a:t>Use EPIRB if needed</a:t>
            </a:r>
          </a:p>
          <a:p>
            <a:r>
              <a:rPr lang="en-US" dirty="0"/>
              <a:t>Rely on GW Medical for medical advice or emergencies</a:t>
            </a:r>
          </a:p>
        </p:txBody>
      </p:sp>
    </p:spTree>
    <p:extLst>
      <p:ext uri="{BB962C8B-B14F-4D97-AF65-F5344CB8AC3E}">
        <p14:creationId xmlns:p14="http://schemas.microsoft.com/office/powerpoint/2010/main" val="271897328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268</TotalTime>
  <Words>583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Century Gothic</vt:lpstr>
      <vt:lpstr>Roboto</vt:lpstr>
      <vt:lpstr>Wingdings 3</vt:lpstr>
      <vt:lpstr>Slice</vt:lpstr>
      <vt:lpstr>2024 Pacific Cup STARTING AND COMMS</vt:lpstr>
      <vt:lpstr>YB Tracker</vt:lpstr>
      <vt:lpstr>Starting The Race</vt:lpstr>
      <vt:lpstr>Weather Forecast</vt:lpstr>
      <vt:lpstr>Special Considerations</vt:lpstr>
      <vt:lpstr>Flags</vt:lpstr>
      <vt:lpstr>Underway</vt:lpstr>
      <vt:lpstr>Fleet Newsletter!</vt:lpstr>
      <vt:lpstr>If a bad thing happens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moradzadeh</dc:creator>
  <cp:lastModifiedBy>michael moradzadeh</cp:lastModifiedBy>
  <cp:revision>4</cp:revision>
  <dcterms:created xsi:type="dcterms:W3CDTF">2024-07-11T04:15:40Z</dcterms:created>
  <dcterms:modified xsi:type="dcterms:W3CDTF">2024-07-13T17:59:18Z</dcterms:modified>
</cp:coreProperties>
</file>